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9" r:id="rId4"/>
    <p:sldId id="264" r:id="rId5"/>
    <p:sldId id="261" r:id="rId6"/>
    <p:sldId id="262" r:id="rId7"/>
    <p:sldId id="257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0" autoAdjust="0"/>
    <p:restoredTop sz="94660"/>
  </p:normalViewPr>
  <p:slideViewPr>
    <p:cSldViewPr>
      <p:cViewPr>
        <p:scale>
          <a:sx n="72" d="100"/>
          <a:sy n="72" d="100"/>
        </p:scale>
        <p:origin x="-1771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ABCD6-8100-4D89-907C-3A4A3A11441B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97831-80EB-4B2B-9CC9-677BAA0BB58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012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97831-80EB-4B2B-9CC9-677BAA0BB58C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97831-80EB-4B2B-9CC9-677BAA0BB58C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8B7-3978-4291-BEF6-8AD70A07B3FD}" type="datetimeFigureOut">
              <a:rPr lang="sk-SK" smtClean="0"/>
              <a:pPr/>
              <a:t>17. 12. 2021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47660-4213-46F8-BBD3-C6D184B5181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Finančná gramotnosť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Čo to vlastne je?</a:t>
            </a:r>
          </a:p>
          <a:p>
            <a:endParaRPr lang="sk-SK" dirty="0"/>
          </a:p>
        </p:txBody>
      </p:sp>
      <p:pic>
        <p:nvPicPr>
          <p:cNvPr id="4" name="Obrázo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600" y="476672"/>
            <a:ext cx="2664296" cy="1224136"/>
          </a:xfrm>
          <a:prstGeom prst="rect">
            <a:avLst/>
          </a:prstGeom>
          <a:noFill/>
        </p:spPr>
      </p:pic>
      <p:sp>
        <p:nvSpPr>
          <p:cNvPr id="6" name="Obdĺžnik 5"/>
          <p:cNvSpPr/>
          <p:nvPr/>
        </p:nvSpPr>
        <p:spPr>
          <a:xfrm>
            <a:off x="3800652" y="802763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b="1" dirty="0" err="1" smtClean="0"/>
              <a:t>Komunitné</a:t>
            </a:r>
            <a:r>
              <a:rPr lang="sk-SK" b="1" dirty="0" smtClean="0"/>
              <a:t> centrum „BONUM“</a:t>
            </a:r>
          </a:p>
          <a:p>
            <a:pPr algn="ctr"/>
            <a:r>
              <a:rPr lang="sk-SK" b="1" dirty="0" smtClean="0"/>
              <a:t>Ul. </a:t>
            </a:r>
            <a:r>
              <a:rPr lang="sk-SK" b="1" dirty="0" err="1" smtClean="0"/>
              <a:t>Fraňa</a:t>
            </a:r>
            <a:r>
              <a:rPr lang="sk-SK" b="1" dirty="0" smtClean="0"/>
              <a:t> Kráľa 14, Svit</a:t>
            </a:r>
          </a:p>
          <a:p>
            <a:endParaRPr lang="sk-SK" sz="1200" b="1" dirty="0" smtClean="0"/>
          </a:p>
          <a:p>
            <a:endParaRPr lang="sk-SK" sz="1200" b="1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 - výdavky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Deti – aký máte výdaj? 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Rodičia sa mi postarali o tieto výdavky – bývanie, stravovanie, oblečenie, cestovné</a:t>
            </a:r>
          </a:p>
          <a:p>
            <a:r>
              <a:rPr lang="sk-SK" dirty="0" smtClean="0"/>
              <a:t>Vreckové od rodičov – načo mi vlastne je?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Bývanie – zaplatili rodičia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Stravovanie – zaplatili rodičia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Oblečenie – zaplatili rodičia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Cestovné – zaplatili rodičia</a:t>
            </a:r>
          </a:p>
          <a:p>
            <a:r>
              <a:rPr lang="sk-SK" dirty="0" smtClean="0"/>
              <a:t>Na čo potrebujem peniaze ja? Ísť si niekam sadnúť s kamarátmi – viem si určiť ako často si to môžem dovoliť?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Všimni si červené políčka a porovnaj s čiernymi !!!</a:t>
            </a: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 – výdavky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cigarety, sladkosti, drogéria (šminky), darček pre kamaráta</a:t>
            </a:r>
          </a:p>
          <a:p>
            <a:r>
              <a:rPr lang="sk-SK" dirty="0" smtClean="0"/>
              <a:t>Je potrebné si vedieť určiť priority čo všetko z tých mojich potrieb vlastne je až také dôležité.</a:t>
            </a:r>
          </a:p>
          <a:p>
            <a:r>
              <a:rPr lang="sk-SK" dirty="0" smtClean="0"/>
              <a:t>Je potrebné si zistiť či niektorú vec nedokážem kúpiť aj lacnejšie (napr. oblečenie – zistiť ceny na internete, letáky a pod.)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pic>
        <p:nvPicPr>
          <p:cNvPr id="4098" name="Picture 2" descr="C:\Users\šimon šoltis\Desktop\cigaret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000636"/>
            <a:ext cx="1176323" cy="1000109"/>
          </a:xfrm>
          <a:prstGeom prst="rect">
            <a:avLst/>
          </a:prstGeom>
          <a:noFill/>
        </p:spPr>
      </p:pic>
      <p:pic>
        <p:nvPicPr>
          <p:cNvPr id="4099" name="Picture 3" descr="C:\Users\šimon šoltis\Desktop\darček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500042"/>
            <a:ext cx="2209800" cy="1071570"/>
          </a:xfrm>
          <a:prstGeom prst="rect">
            <a:avLst/>
          </a:prstGeom>
          <a:noFill/>
        </p:spPr>
      </p:pic>
      <p:pic>
        <p:nvPicPr>
          <p:cNvPr id="4100" name="Picture 4" descr="C:\Users\šimon šoltis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714356"/>
            <a:ext cx="1928826" cy="7858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 – </a:t>
            </a:r>
            <a:r>
              <a:rPr lang="sk-SK" dirty="0" smtClean="0">
                <a:solidFill>
                  <a:srgbClr val="C00000"/>
                </a:solidFill>
              </a:rPr>
              <a:t>príjem -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FFFF00"/>
                </a:solidFill>
              </a:rPr>
              <a:t>mládež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   Umenie je aj z mála urobiť (dosiahnuť) veľa.</a:t>
            </a:r>
          </a:p>
          <a:p>
            <a:pPr algn="just">
              <a:buNone/>
            </a:pPr>
            <a:r>
              <a:rPr lang="sk-SK" dirty="0" smtClean="0"/>
              <a:t>    Ale to dosiahneme iba správnym hospodárením s peniazmi, ktoré nám boli rodičmi zverené. Z toho môžeme ešte ušetriť a môžeme si po určitej dobe kúpiť niečo po čom sme už dlho túžili.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 –</a:t>
            </a:r>
            <a:r>
              <a:rPr lang="sk-SK" dirty="0" smtClean="0">
                <a:solidFill>
                  <a:srgbClr val="C00000"/>
                </a:solidFill>
              </a:rPr>
              <a:t> príjem -</a:t>
            </a:r>
            <a:r>
              <a:rPr lang="sk-SK" dirty="0" smtClean="0">
                <a:solidFill>
                  <a:srgbClr val="FFFF00"/>
                </a:solidFill>
              </a:rPr>
              <a:t> mládež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 čo ja, ako mladý človek, viem aj ja získať peniaze, a správne s nimi hospodáriť?</a:t>
            </a:r>
          </a:p>
          <a:p>
            <a:r>
              <a:rPr lang="sk-SK" i="1" dirty="0" smtClean="0">
                <a:solidFill>
                  <a:srgbClr val="7030A0"/>
                </a:solidFill>
              </a:rPr>
              <a:t>Vyskúšajme si to na pripravených modelových situáciách.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Finančná gramotnosť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sk-SK" dirty="0" smtClean="0">
                <a:solidFill>
                  <a:srgbClr val="C00000"/>
                </a:solidFill>
              </a:rPr>
              <a:t>Ďakujem Vám za pozornosť</a:t>
            </a:r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</p:txBody>
      </p:sp>
      <p:pic>
        <p:nvPicPr>
          <p:cNvPr id="2050" name="Picture 2" descr="C:\Users\šimon šoltis\Desktop\záver - penia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9792" y="1916832"/>
            <a:ext cx="3500462" cy="18478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7030A0"/>
                </a:solidFill>
              </a:rPr>
              <a:t>Finančná gramotnosť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7030A0"/>
                </a:solidFill>
              </a:rPr>
              <a:t>Finančná </a:t>
            </a:r>
            <a:r>
              <a:rPr lang="sk-SK" dirty="0" smtClean="0"/>
              <a:t>– vyjadrená financiami (peniazmi)</a:t>
            </a:r>
          </a:p>
          <a:p>
            <a:r>
              <a:rPr lang="sk-SK" dirty="0" smtClean="0">
                <a:solidFill>
                  <a:srgbClr val="7030A0"/>
                </a:solidFill>
              </a:rPr>
              <a:t>Gramotnosť </a:t>
            </a:r>
            <a:r>
              <a:rPr lang="sk-SK" dirty="0" smtClean="0"/>
              <a:t>– zručnosť písať, čítať, počítať</a:t>
            </a:r>
          </a:p>
          <a:p>
            <a:r>
              <a:rPr lang="sk-SK" dirty="0" smtClean="0"/>
              <a:t>(čitateľská, počítačová, športová, hudobná a pod.)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</a:rPr>
              <a:t>Peniaze vládnu svetom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Bývať, jesť, piť, obliekať sa – to všetko stojí peniaze. Veľa prianí si môžem splniť len pomocou peňazí. Skutočne sa všetko dá získať iba za peniaze?</a:t>
            </a:r>
          </a:p>
          <a:p>
            <a:r>
              <a:rPr lang="sk-SK" dirty="0" smtClean="0"/>
              <a:t>Skúsme sa na to pozrieť cez ľudské hodnoty a ľudské potreby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 descr="C:\Users\šimon šoltis\Desktop\peniaze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857760"/>
            <a:ext cx="4578351" cy="1714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Ľudské hodnoty verzus ľudské potreby – ľudské hodnoty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Aké ľudské hodnoty poznáme ?</a:t>
            </a:r>
          </a:p>
          <a:p>
            <a:r>
              <a:rPr lang="sk-SK" dirty="0" smtClean="0"/>
              <a:t>Ľudské hodnoty (láska, priateľstvo, dôvera, a pod.) to je niečo hodnotné, vzácne. Každý človek môže mať iné hodnoty.</a:t>
            </a:r>
          </a:p>
          <a:p>
            <a:r>
              <a:rPr lang="sk-SK" dirty="0" smtClean="0"/>
              <a:t>rodina, sloboda, svedomie, šťastie, zdravie, zmysel života, život </a:t>
            </a:r>
          </a:p>
          <a:p>
            <a:endParaRPr lang="sk-SK" dirty="0"/>
          </a:p>
        </p:txBody>
      </p:sp>
      <p:pic>
        <p:nvPicPr>
          <p:cNvPr id="3074" name="Picture 2" descr="C:\Users\šimon šoltis\Desktop\rod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929198"/>
            <a:ext cx="1484328" cy="781065"/>
          </a:xfrm>
          <a:prstGeom prst="rect">
            <a:avLst/>
          </a:prstGeom>
          <a:noFill/>
        </p:spPr>
      </p:pic>
      <p:pic>
        <p:nvPicPr>
          <p:cNvPr id="3075" name="Picture 3" descr="C:\Users\šimon šoltis\Desktop\ydravo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5429264"/>
            <a:ext cx="1285884" cy="819142"/>
          </a:xfrm>
          <a:prstGeom prst="rect">
            <a:avLst/>
          </a:prstGeom>
          <a:noFill/>
        </p:spPr>
      </p:pic>
      <p:pic>
        <p:nvPicPr>
          <p:cNvPr id="3076" name="Picture 4" descr="C:\Users\šimon šoltis\Desktop\svedom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5357826"/>
            <a:ext cx="2428892" cy="928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Ľudské hodnoty verzus ľudské potreby – ľudské potreby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Aké ľudské potreby poznáme?</a:t>
            </a:r>
          </a:p>
          <a:p>
            <a:r>
              <a:rPr lang="sk-SK" dirty="0" smtClean="0"/>
              <a:t>oblečenie, jedlo, počítač, mobil, knihy, dýchanie, bývanie, PENIAZE</a:t>
            </a:r>
          </a:p>
          <a:p>
            <a:pPr>
              <a:buNone/>
            </a:pPr>
            <a:r>
              <a:rPr lang="sk-SK" dirty="0" smtClean="0"/>
              <a:t>    Sú to potreby človeka, bez ktorých človek nemôže žiť, existovať</a:t>
            </a:r>
          </a:p>
          <a:p>
            <a:pPr>
              <a:buNone/>
            </a:pPr>
            <a:r>
              <a:rPr lang="sk-SK" dirty="0" smtClean="0"/>
              <a:t>Ako ich ešte vieme rozdeliť?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2050" name="Picture 2" descr="C:\Users\šimon šoltis\Desktop\large-moje_prve_slova_oblece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9827" y="4143380"/>
            <a:ext cx="3024173" cy="1533526"/>
          </a:xfrm>
          <a:prstGeom prst="rect">
            <a:avLst/>
          </a:prstGeom>
          <a:noFill/>
        </p:spPr>
      </p:pic>
      <p:pic>
        <p:nvPicPr>
          <p:cNvPr id="2051" name="Picture 3" descr="C:\Users\šimon šoltis\Desktop\PC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857760"/>
            <a:ext cx="1381125" cy="1200150"/>
          </a:xfrm>
          <a:prstGeom prst="rect">
            <a:avLst/>
          </a:prstGeom>
          <a:noFill/>
        </p:spPr>
      </p:pic>
      <p:pic>
        <p:nvPicPr>
          <p:cNvPr id="2052" name="Picture 4" descr="C:\Users\šimon šoltis\Desktop\mobi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5072074"/>
            <a:ext cx="1500198" cy="857256"/>
          </a:xfrm>
          <a:prstGeom prst="rect">
            <a:avLst/>
          </a:prstGeom>
          <a:noFill/>
        </p:spPr>
      </p:pic>
      <p:pic>
        <p:nvPicPr>
          <p:cNvPr id="2053" name="Picture 5" descr="C:\Users\šimon šoltis\Desktop\do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5072074"/>
            <a:ext cx="1338285" cy="7302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Ľudské potreby verzus ľudské hodnoty – ľudské potreby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sk-SK" sz="2400" b="1" dirty="0" smtClean="0"/>
          </a:p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Primárne potreby (fyziologické)</a:t>
            </a:r>
          </a:p>
          <a:p>
            <a:pPr>
              <a:buNone/>
            </a:pPr>
            <a:r>
              <a:rPr lang="sk-SK" dirty="0" smtClean="0"/>
              <a:t>    - ich uspokojenie je nutné pre zachovanie života (jedlo, dýchanie, odev ako ochrana pred  chladom a pod.</a:t>
            </a:r>
          </a:p>
          <a:p>
            <a:pPr>
              <a:buNone/>
            </a:pPr>
            <a:endParaRPr lang="sk-SK" b="1" dirty="0" smtClean="0"/>
          </a:p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Sekundárne potreby</a:t>
            </a:r>
          </a:p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  </a:t>
            </a:r>
            <a:r>
              <a:rPr lang="sk-SK" b="1" dirty="0" smtClean="0"/>
              <a:t>   </a:t>
            </a:r>
            <a:r>
              <a:rPr lang="sk-SK" dirty="0" smtClean="0"/>
              <a:t>- bez nich je život možný, ale mal by nižšiu kvalitu, vznikajú v socializačnom procese </a:t>
            </a:r>
          </a:p>
          <a:p>
            <a:pPr>
              <a:buNone/>
            </a:pPr>
            <a:r>
              <a:rPr lang="sk-SK" dirty="0" smtClean="0"/>
              <a:t>(sociálne potreby – potreba komunikácie, úspechu, uznania </a:t>
            </a:r>
          </a:p>
          <a:p>
            <a:pPr>
              <a:buNone/>
            </a:pPr>
            <a:r>
              <a:rPr lang="sk-SK" dirty="0" smtClean="0"/>
              <a:t> právne potreby – ľudské práva a sloboda, ekonomické – súvisia s výrobou a</a:t>
            </a:r>
          </a:p>
          <a:p>
            <a:pPr>
              <a:buNone/>
            </a:pPr>
            <a:r>
              <a:rPr lang="sk-SK" dirty="0" smtClean="0"/>
              <a:t> spotrebou, etické, kultúrne,... a iné potreby )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r>
              <a:rPr lang="sk-SK" b="1" dirty="0" smtClean="0">
                <a:solidFill>
                  <a:srgbClr val="C00000"/>
                </a:solidFill>
              </a:rPr>
              <a:t>Luxusné  potreby </a:t>
            </a:r>
            <a:r>
              <a:rPr lang="sk-SK" b="1" dirty="0" smtClean="0"/>
              <a:t>– </a:t>
            </a:r>
            <a:r>
              <a:rPr lang="sk-SK" dirty="0" smtClean="0"/>
              <a:t>luxusné autá, šperky, chaty, zahraničné dovolenky...</a:t>
            </a:r>
          </a:p>
          <a:p>
            <a:pPr>
              <a:buNone/>
            </a:pPr>
            <a:endParaRPr lang="sk-SK" sz="2400" dirty="0" smtClean="0"/>
          </a:p>
          <a:p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 </a:t>
            </a:r>
            <a:endParaRPr lang="sk-SK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k-SK" sz="7200" b="1" i="1" dirty="0" smtClean="0">
                <a:solidFill>
                  <a:srgbClr val="002060"/>
                </a:solidFill>
              </a:rPr>
              <a:t>Peniaze nepadajú z neba. Rodičia každého z vás musia pracovať a za prácu dostávajú zaplatené peniazmi.  Je to svojim spôsobom výmena: práca vymenená za peniaze. Ak to takto nefunguje tak ani potreby nemôžu byť neprimerané t.j. vysoké</a:t>
            </a:r>
          </a:p>
          <a:p>
            <a:r>
              <a:rPr lang="sk-SK" sz="7200" b="1" dirty="0" smtClean="0"/>
              <a:t>Aký chcem mať výdavok závisí od   -</a:t>
            </a:r>
            <a:endParaRPr lang="sk-SK" sz="7200" dirty="0" smtClean="0"/>
          </a:p>
          <a:p>
            <a:pPr lvl="0"/>
            <a:r>
              <a:rPr lang="sk-SK" sz="7200" dirty="0" smtClean="0"/>
              <a:t>veľkosť peňažného príjmu</a:t>
            </a:r>
          </a:p>
          <a:p>
            <a:pPr lvl="0"/>
            <a:r>
              <a:rPr lang="sk-SK" sz="7200" dirty="0" smtClean="0"/>
              <a:t>bohatstvo, ktoré vlastním (domy, byty – nájom)</a:t>
            </a:r>
          </a:p>
          <a:p>
            <a:r>
              <a:rPr lang="sk-SK" sz="7200" dirty="0" smtClean="0"/>
              <a:t>ale aj návyky , závislosti</a:t>
            </a:r>
          </a:p>
          <a:p>
            <a:r>
              <a:rPr lang="sk-SK" sz="7200" dirty="0" smtClean="0"/>
              <a:t>momentálne rozhodnutia</a:t>
            </a:r>
          </a:p>
          <a:p>
            <a:r>
              <a:rPr lang="sk-SK" sz="7200" dirty="0" smtClean="0"/>
              <a:t>reklama</a:t>
            </a:r>
          </a:p>
          <a:p>
            <a:r>
              <a:rPr lang="sk-SK" sz="7200" dirty="0" smtClean="0"/>
              <a:t>čas</a:t>
            </a:r>
          </a:p>
          <a:p>
            <a:endParaRPr lang="sk-SK" sz="7200" b="1" dirty="0" smtClean="0"/>
          </a:p>
          <a:p>
            <a:endParaRPr lang="sk-SK" sz="7200" b="1" dirty="0" smtClean="0"/>
          </a:p>
          <a:p>
            <a:r>
              <a:rPr lang="sk-SK" sz="11200" b="1" dirty="0" smtClean="0">
                <a:solidFill>
                  <a:srgbClr val="002060"/>
                </a:solidFill>
              </a:rPr>
              <a:t>Aký je príjem taký môže byť výdavok – nemôže byť vyšší – vzniká dlh</a:t>
            </a:r>
          </a:p>
          <a:p>
            <a:endParaRPr lang="sk-SK" sz="112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sz="5500" b="1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Čo všetko ovplyvňuje míňanie peňazí </a:t>
            </a:r>
          </a:p>
          <a:p>
            <a:r>
              <a:rPr lang="sk-SK" b="1" dirty="0" smtClean="0"/>
              <a:t>Jedno je isté – </a:t>
            </a:r>
            <a:r>
              <a:rPr lang="sk-SK" b="1" dirty="0" smtClean="0">
                <a:solidFill>
                  <a:srgbClr val="FF0000"/>
                </a:solidFill>
              </a:rPr>
              <a:t>aký príjem mám v tom danom časovom období </a:t>
            </a:r>
            <a:r>
              <a:rPr lang="sk-SK" b="1" dirty="0" smtClean="0"/>
              <a:t> (mesiac) (forma príjmu – mzda, sociálna dávka,  invalidný dôchodok, rodičovský príspevok) </a:t>
            </a:r>
            <a:r>
              <a:rPr lang="sk-SK" b="1" dirty="0" smtClean="0">
                <a:solidFill>
                  <a:srgbClr val="FF0000"/>
                </a:solidFill>
              </a:rPr>
              <a:t>taký môžem mať výdavok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</a:rPr>
              <a:t>Peniaze - výdavky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Čo všetko patrí k výdavkom:</a:t>
            </a:r>
          </a:p>
          <a:p>
            <a:r>
              <a:rPr lang="sk-SK" sz="3500" dirty="0" smtClean="0"/>
              <a:t>Rodičia</a:t>
            </a:r>
            <a:r>
              <a:rPr lang="sk-SK" dirty="0" smtClean="0"/>
              <a:t> – </a:t>
            </a:r>
          </a:p>
          <a:p>
            <a:r>
              <a:rPr lang="sk-SK" dirty="0" smtClean="0">
                <a:solidFill>
                  <a:srgbClr val="00B050"/>
                </a:solidFill>
              </a:rPr>
              <a:t>Každý mesiac </a:t>
            </a:r>
            <a:r>
              <a:rPr lang="sk-SK" dirty="0" smtClean="0"/>
              <a:t>- inkaso (elektrina, voda, plyn, RTVS), potraviny (zabezpečenie stravy pre všetkých členov rodiny), stravné pre deti do školy, cestovné pre členov rodiny, telefón a pod</a:t>
            </a:r>
          </a:p>
          <a:p>
            <a:r>
              <a:rPr lang="sk-SK" dirty="0" smtClean="0">
                <a:solidFill>
                  <a:srgbClr val="00B050"/>
                </a:solidFill>
              </a:rPr>
              <a:t>Sezónne</a:t>
            </a:r>
            <a:r>
              <a:rPr lang="sk-SK" dirty="0" smtClean="0"/>
              <a:t> – oblečenie, obuv, školské potreby</a:t>
            </a:r>
          </a:p>
          <a:p>
            <a:r>
              <a:rPr lang="sk-SK" dirty="0" smtClean="0">
                <a:solidFill>
                  <a:srgbClr val="00B050"/>
                </a:solidFill>
              </a:rPr>
              <a:t>Sviatočne </a:t>
            </a:r>
            <a:r>
              <a:rPr lang="sk-SK" dirty="0" smtClean="0"/>
              <a:t>– darčeky (narodeniny, meniny, Vianoce)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670</Words>
  <Application>Microsoft Office PowerPoint</Application>
  <PresentationFormat>Prezentácia na obrazovke (4:3)</PresentationFormat>
  <Paragraphs>103</Paragraphs>
  <Slides>14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Motiv sady Office</vt:lpstr>
      <vt:lpstr>Finančná gramotnosť</vt:lpstr>
      <vt:lpstr>Finančná gramotnosť</vt:lpstr>
      <vt:lpstr>Peniaze vládnu svetom</vt:lpstr>
      <vt:lpstr>Ľudské hodnoty verzus ľudské potreby – ľudské hodnoty</vt:lpstr>
      <vt:lpstr>Ľudské hodnoty verzus ľudské potreby – ľudské potreby</vt:lpstr>
      <vt:lpstr>Ľudské potreby verzus ľudské hodnoty – ľudské potreby</vt:lpstr>
      <vt:lpstr>Peniaze</vt:lpstr>
      <vt:lpstr>Peniaze</vt:lpstr>
      <vt:lpstr>Peniaze - výdavky</vt:lpstr>
      <vt:lpstr>Peniaze - výdavky</vt:lpstr>
      <vt:lpstr>Peniaze – výdavky </vt:lpstr>
      <vt:lpstr>Peniaze – príjem - mládež</vt:lpstr>
      <vt:lpstr>Peniaze – príjem - mládež</vt:lpstr>
      <vt:lpstr>Finančná gramotnosť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Finančná gramotnosť</dc:title>
  <dc:creator>šimon šoltis</dc:creator>
  <cp:lastModifiedBy>familiaris</cp:lastModifiedBy>
  <cp:revision>26</cp:revision>
  <dcterms:created xsi:type="dcterms:W3CDTF">2016-11-09T16:49:57Z</dcterms:created>
  <dcterms:modified xsi:type="dcterms:W3CDTF">2021-12-17T07:21:49Z</dcterms:modified>
</cp:coreProperties>
</file>