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1" r:id="rId6"/>
    <p:sldId id="262" r:id="rId7"/>
    <p:sldId id="257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>
        <p:scale>
          <a:sx n="72" d="100"/>
          <a:sy n="72" d="100"/>
        </p:scale>
        <p:origin x="-1771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ABCD6-8100-4D89-907C-3A4A3A11441B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97831-80EB-4B2B-9CC9-677BAA0BB58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01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97831-80EB-4B2B-9CC9-677BAA0BB58C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8B7-3978-4291-BEF6-8AD70A07B3FD}" type="datetimeFigureOut">
              <a:rPr lang="sk-SK" smtClean="0"/>
              <a:pPr/>
              <a:t>17. 12. 2021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7660-4213-46F8-BBD3-C6D184B5181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Finančná gramotnosť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sk-SK" dirty="0" smtClean="0"/>
          </a:p>
          <a:p>
            <a:r>
              <a:rPr lang="sk-SK" dirty="0">
                <a:solidFill>
                  <a:srgbClr val="FFFF00"/>
                </a:solidFill>
              </a:rPr>
              <a:t>Ako hospodáriť s peniazmi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76672"/>
            <a:ext cx="2664296" cy="122413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800652" y="80276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1" dirty="0" err="1" smtClean="0"/>
              <a:t>Komunitné</a:t>
            </a:r>
            <a:r>
              <a:rPr lang="sk-SK" b="1" dirty="0" smtClean="0"/>
              <a:t> centrum „BONUM“</a:t>
            </a:r>
          </a:p>
          <a:p>
            <a:pPr algn="ctr"/>
            <a:r>
              <a:rPr lang="sk-SK" b="1" dirty="0" smtClean="0"/>
              <a:t>Ul. </a:t>
            </a:r>
            <a:r>
              <a:rPr lang="sk-SK" b="1" dirty="0" err="1" smtClean="0"/>
              <a:t>Fraňa</a:t>
            </a:r>
            <a:r>
              <a:rPr lang="sk-SK" b="1" dirty="0" smtClean="0"/>
              <a:t> Kráľa 14, Svit</a:t>
            </a:r>
          </a:p>
          <a:p>
            <a:endParaRPr lang="sk-SK" sz="1200" b="1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Finančná gramotnosť – ako hospodáriť s peniazmi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endParaRPr lang="sk-SK" sz="1400" dirty="0" smtClean="0"/>
          </a:p>
          <a:p>
            <a:pPr algn="ctr">
              <a:buNone/>
            </a:pPr>
            <a:endParaRPr lang="sk-SK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2880320" cy="29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15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7030A0"/>
                </a:solidFill>
              </a:rPr>
              <a:t>Finančná gramotnosť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</a:rPr>
              <a:t>Zopakovanie</a:t>
            </a:r>
            <a:r>
              <a:rPr lang="sk-SK" dirty="0" smtClean="0">
                <a:solidFill>
                  <a:srgbClr val="7030A0"/>
                </a:solidFill>
              </a:rPr>
              <a:t> – je to spôsob (gramotnosť) ako zaobchádzať s peniazmi, aby sme ich efektívne využili – zručnosť pracovať s peniazmi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59" y="260648"/>
            <a:ext cx="8229600" cy="1143000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Ako hospodáriť s peniazmi, typy na zaujímavé weby, ako ušetriť a ako to robíme u nás doma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Ako hospodáriť ?</a:t>
            </a:r>
          </a:p>
          <a:p>
            <a:pPr marL="0" indent="0">
              <a:buNone/>
            </a:pPr>
            <a:r>
              <a:rPr lang="sk-SK" dirty="0" smtClean="0"/>
              <a:t>- Každý má príjem v akejkoľvek podobe (mzda, sociálna dávka, odmena) 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Celý tento </a:t>
            </a:r>
            <a:r>
              <a:rPr lang="sk-SK" dirty="0" err="1" smtClean="0"/>
              <a:t>obnos</a:t>
            </a:r>
            <a:r>
              <a:rPr lang="sk-SK" dirty="0" smtClean="0"/>
              <a:t> môžeme mať pod kontrolou !!!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Typy ako hospodáriť s peniazmi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C00000"/>
                </a:solidFill>
              </a:rPr>
              <a:t>1. klasické ručné zapisovanie</a:t>
            </a:r>
          </a:p>
          <a:p>
            <a:pPr marL="0" indent="0">
              <a:buNone/>
            </a:pPr>
            <a:r>
              <a:rPr lang="sk-SK" dirty="0" smtClean="0"/>
              <a:t>(zošit, denné zápisy)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C00000"/>
                </a:solidFill>
              </a:rPr>
              <a:t>2. </a:t>
            </a:r>
            <a:r>
              <a:rPr lang="sk-SK" dirty="0" err="1" smtClean="0">
                <a:solidFill>
                  <a:srgbClr val="C00000"/>
                </a:solidFill>
              </a:rPr>
              <a:t>Obálkovanie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C00000"/>
                </a:solidFill>
              </a:rPr>
              <a:t>3. Všetko na jednej kôpke v hotovosti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C00000"/>
                </a:solidFill>
              </a:rPr>
              <a:t>4. Chytré mobilné aplikácie</a:t>
            </a:r>
            <a:r>
              <a:rPr lang="sk-SK" dirty="0" smtClean="0"/>
              <a:t> (odpadá ručná evidencia výdavkov)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C00000"/>
                </a:solidFill>
              </a:rPr>
              <a:t>5. Finančné weby </a:t>
            </a:r>
            <a:r>
              <a:rPr lang="sk-SK" dirty="0" smtClean="0"/>
              <a:t>(prepojené s internetom – modernejšia evidencia)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0891"/>
            <a:ext cx="1555068" cy="129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Ako ušetriť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k-SK" sz="2800" dirty="0" smtClean="0"/>
              <a:t>zľavy, členstvo v kluboch, </a:t>
            </a:r>
            <a:r>
              <a:rPr lang="sk-SK" sz="2800" dirty="0" err="1" smtClean="0"/>
              <a:t>zľavové</a:t>
            </a:r>
            <a:r>
              <a:rPr lang="sk-SK" sz="2800" dirty="0" smtClean="0"/>
              <a:t> portály, vernostné karty (TESCO, Dráčik, </a:t>
            </a:r>
            <a:r>
              <a:rPr lang="sk-SK" sz="2800" dirty="0" err="1" smtClean="0"/>
              <a:t>Nay</a:t>
            </a:r>
            <a:r>
              <a:rPr lang="sk-SK" sz="2800" dirty="0" smtClean="0"/>
              <a:t> a pod.)</a:t>
            </a:r>
          </a:p>
          <a:p>
            <a:r>
              <a:rPr lang="sk-SK" sz="2800" dirty="0" smtClean="0"/>
              <a:t>nákup cez internet (tzv. kamenné obchody – v úzadí)</a:t>
            </a:r>
          </a:p>
          <a:p>
            <a:r>
              <a:rPr lang="sk-SK" sz="2800" dirty="0" smtClean="0"/>
              <a:t>porovnávanie cien (internetové stránky)</a:t>
            </a:r>
          </a:p>
          <a:p>
            <a:r>
              <a:rPr lang="sk-SK" sz="2800" dirty="0" smtClean="0"/>
              <a:t>finančný poradca (napr. ak mám väčší </a:t>
            </a:r>
            <a:r>
              <a:rPr lang="sk-SK" sz="2800" dirty="0" err="1" smtClean="0"/>
              <a:t>obnos</a:t>
            </a:r>
            <a:r>
              <a:rPr lang="sk-SK" sz="2800" dirty="0" smtClean="0"/>
              <a:t> peňazí, nejaká výhra)</a:t>
            </a:r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04418"/>
            <a:ext cx="2313261" cy="14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68684"/>
            <a:ext cx="2214389" cy="147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79912" y="5595462"/>
            <a:ext cx="1349105" cy="8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A čo pôžičky?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2400" b="1" dirty="0" smtClean="0"/>
          </a:p>
          <a:p>
            <a:pPr>
              <a:buNone/>
            </a:pPr>
            <a:r>
              <a:rPr lang="sk-SK" sz="2400" dirty="0" smtClean="0"/>
              <a:t>Na čo nemáme to nekupujeme. </a:t>
            </a:r>
          </a:p>
          <a:p>
            <a:pPr>
              <a:buNone/>
            </a:pPr>
            <a:r>
              <a:rPr lang="sk-SK" sz="2400" dirty="0" smtClean="0"/>
              <a:t>A čo hypotéka (ak je to na bývanie áno ale iba po porade</a:t>
            </a:r>
          </a:p>
          <a:p>
            <a:pPr>
              <a:buNone/>
            </a:pPr>
            <a:r>
              <a:rPr lang="sk-SK" sz="2400" dirty="0" smtClean="0"/>
              <a:t>s odborníkom)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 </a:t>
            </a:r>
            <a:endParaRPr lang="sk-SK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Naše hospodárenie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 a za čo míňame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4000" b="1" dirty="0"/>
              <a:t> </a:t>
            </a:r>
            <a:r>
              <a:rPr lang="sk-SK" sz="4000" b="1" dirty="0" smtClean="0"/>
              <a:t>bývanie a energie</a:t>
            </a:r>
          </a:p>
          <a:p>
            <a:pPr>
              <a:buFont typeface="Wingdings" pitchFamily="2" charset="2"/>
              <a:buChar char="Ø"/>
            </a:pPr>
            <a:r>
              <a:rPr lang="sk-SK" sz="4000" b="1" dirty="0"/>
              <a:t> </a:t>
            </a:r>
            <a:r>
              <a:rPr lang="sk-SK" sz="4000" b="1" dirty="0" smtClean="0"/>
              <a:t>jedlo</a:t>
            </a:r>
          </a:p>
          <a:p>
            <a:pPr>
              <a:buFont typeface="Wingdings" pitchFamily="2" charset="2"/>
              <a:buChar char="Ø"/>
            </a:pPr>
            <a:r>
              <a:rPr lang="sk-SK" sz="4000" b="1" dirty="0" smtClean="0"/>
              <a:t> auto</a:t>
            </a:r>
          </a:p>
          <a:p>
            <a:pPr>
              <a:buFont typeface="Wingdings" pitchFamily="2" charset="2"/>
              <a:buChar char="Ø"/>
            </a:pPr>
            <a:r>
              <a:rPr lang="sk-SK" sz="4000" b="1" dirty="0"/>
              <a:t> </a:t>
            </a:r>
            <a:r>
              <a:rPr lang="sk-SK" sz="4000" b="1" dirty="0" smtClean="0"/>
              <a:t>drogéria</a:t>
            </a:r>
          </a:p>
          <a:p>
            <a:pPr>
              <a:buFont typeface="Wingdings" pitchFamily="2" charset="2"/>
              <a:buChar char="Ø"/>
            </a:pPr>
            <a:r>
              <a:rPr lang="sk-SK" sz="4000" b="1" dirty="0"/>
              <a:t> </a:t>
            </a:r>
            <a:r>
              <a:rPr lang="sk-SK" sz="4000" b="1" dirty="0" smtClean="0"/>
              <a:t>oblečenie </a:t>
            </a:r>
          </a:p>
          <a:p>
            <a:pPr>
              <a:buFont typeface="Wingdings" pitchFamily="2" charset="2"/>
              <a:buChar char="Ø"/>
            </a:pPr>
            <a:r>
              <a:rPr lang="sk-SK" sz="4000" b="1" dirty="0"/>
              <a:t> </a:t>
            </a:r>
            <a:r>
              <a:rPr lang="sk-SK" sz="4000" b="1" dirty="0" smtClean="0"/>
              <a:t>zábava</a:t>
            </a:r>
          </a:p>
          <a:p>
            <a:pPr>
              <a:buFont typeface="Wingdings" pitchFamily="2" charset="2"/>
              <a:buChar char="Ø"/>
            </a:pPr>
            <a:endParaRPr lang="sk-SK" sz="4000" b="1" dirty="0" smtClean="0"/>
          </a:p>
          <a:p>
            <a:endParaRPr lang="sk-SK" sz="5500" b="1" dirty="0" smtClean="0"/>
          </a:p>
          <a:p>
            <a:endParaRPr lang="sk-SK" sz="5500" b="1" dirty="0" smtClean="0"/>
          </a:p>
          <a:p>
            <a:pPr marL="0" indent="0">
              <a:buNone/>
            </a:pPr>
            <a:endParaRPr lang="sk-SK" sz="5500" b="1" dirty="0" smtClean="0"/>
          </a:p>
          <a:p>
            <a:endParaRPr lang="sk-SK" sz="5500" b="1" dirty="0" smtClean="0"/>
          </a:p>
          <a:p>
            <a:endParaRPr lang="sk-SK" sz="5500" b="1" dirty="0" smtClean="0"/>
          </a:p>
          <a:p>
            <a:endParaRPr lang="sk-SK" sz="5500" b="1" dirty="0" smtClean="0"/>
          </a:p>
          <a:p>
            <a:endParaRPr lang="sk-SK" sz="5500" b="1" dirty="0" smtClean="0"/>
          </a:p>
          <a:p>
            <a:endParaRPr lang="sk-SK" sz="5500" b="1" dirty="0" smtClean="0"/>
          </a:p>
          <a:p>
            <a:endParaRPr lang="sk-SK" sz="5500" b="1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930673" cy="12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47" y="5085184"/>
            <a:ext cx="4210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2060"/>
                </a:solidFill>
              </a:rPr>
              <a:t>Naše hospodárenie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 a za čo míňame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Nemôžeme míňať viac ako sme dostali.</a:t>
            </a:r>
          </a:p>
          <a:p>
            <a:pPr marL="0" indent="0">
              <a:buNone/>
            </a:pPr>
            <a:r>
              <a:rPr lang="sk-SK" dirty="0" smtClean="0"/>
              <a:t>Výsledok opačného hospodárenia :</a:t>
            </a:r>
          </a:p>
          <a:p>
            <a:pPr>
              <a:buFontTx/>
              <a:buChar char="-"/>
            </a:pPr>
            <a:r>
              <a:rPr lang="sk-SK" dirty="0" smtClean="0"/>
              <a:t>dlhy (z toho exekúcie)</a:t>
            </a:r>
          </a:p>
          <a:p>
            <a:pPr>
              <a:buFontTx/>
              <a:buChar char="-"/>
            </a:pPr>
            <a:r>
              <a:rPr lang="sk-SK" dirty="0" smtClean="0"/>
              <a:t>úžera (málo si požičiam a vrátim omnoho viac)</a:t>
            </a:r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Príklady na hospodárne využívanie financií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Dáme si pár praktických príkladov</a:t>
            </a:r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282</Words>
  <Application>Microsoft Office PowerPoint</Application>
  <PresentationFormat>Prezentácia na obrazovke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Motiv sady Office</vt:lpstr>
      <vt:lpstr>Finančná gramotnosť</vt:lpstr>
      <vt:lpstr>Finančná gramotnosť</vt:lpstr>
      <vt:lpstr>Ako hospodáriť s peniazmi, typy na zaujímavé weby, ako ušetriť a ako to robíme u nás doma</vt:lpstr>
      <vt:lpstr>Typy ako hospodáriť s peniazmi</vt:lpstr>
      <vt:lpstr>Ako ušetriť</vt:lpstr>
      <vt:lpstr>A čo pôžičky?</vt:lpstr>
      <vt:lpstr>Naše hospodárenie  a za čo míňame</vt:lpstr>
      <vt:lpstr>Naše hospodárenie  a za čo míňame</vt:lpstr>
      <vt:lpstr>Príklady na hospodárne využívanie financií</vt:lpstr>
      <vt:lpstr>Finančná gramotnosť – ako hospodáriť s peniazmi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Finančná gramotnosť</dc:title>
  <dc:creator>šimon šoltis</dc:creator>
  <cp:lastModifiedBy>familiaris</cp:lastModifiedBy>
  <cp:revision>40</cp:revision>
  <dcterms:created xsi:type="dcterms:W3CDTF">2016-11-09T16:49:57Z</dcterms:created>
  <dcterms:modified xsi:type="dcterms:W3CDTF">2021-12-17T07:08:05Z</dcterms:modified>
</cp:coreProperties>
</file>